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7" r:id="rId16"/>
    <p:sldId id="274" r:id="rId17"/>
    <p:sldId id="276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D348"/>
    <a:srgbClr val="FE360E"/>
    <a:srgbClr val="224667"/>
    <a:srgbClr val="E40D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6" name="Google Shape;26;p2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02" name="Google Shape;102;p4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10" name="Google Shape;110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18" name="Google Shape;118;p4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76" name="Google Shape;176;p5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6" name="Google Shape;36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3" name="Google Shape;43;p5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1" name="Google Shape;51;p5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9" name="Google Shape;59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0" name="Google Shape;70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8" name="Google Shape;78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6" name="Google Shape;86;p3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4" name="Google Shape;94;p5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>
            <p:ph type="sldNum" idx="12"/>
          </p:nvPr>
        </p:nvSpPr>
        <p:spPr>
          <a:xfrm>
            <a:off x="11329557" y="637754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r>
              <a:rPr lang="en-US"/>
              <a:t>/17</a:t>
            </a:r>
            <a:endParaRPr sz="1000">
              <a:latin typeface="Rockwell" panose="02060603020205020403"/>
              <a:ea typeface="Rockwell" panose="02060603020205020403"/>
              <a:cs typeface="Rockwell" panose="02060603020205020403"/>
              <a:sym typeface="Rockwell" panose="02060603020205020403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843" y="45104"/>
            <a:ext cx="12110367" cy="797878"/>
          </a:xfrm>
          <a:prstGeom prst="rect">
            <a:avLst/>
          </a:prstGeom>
          <a:noFill/>
          <a:ln w="38100" cap="sq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1568"/>
              </a:srgbClr>
            </a:outerShdw>
          </a:effectLst>
        </p:spPr>
      </p:pic>
      <p:pic>
        <p:nvPicPr>
          <p:cNvPr id="11" name="Google Shape;11;p1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-10160" y="5862541"/>
            <a:ext cx="12195363" cy="100182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 panose="020B0604020202020204"/>
              <a:buNone/>
              <a:defRPr sz="34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/>
              <a:buChar char="•"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/>
              <a:buChar char="•"/>
              <a:defRPr sz="12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/>
              <a:buChar char="•"/>
              <a:defRPr sz="12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/>
              <a:buChar char="•"/>
              <a:defRPr sz="12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/>
              <a:buChar char="•"/>
              <a:defRPr sz="12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9pPr>
          </a:lstStyle>
          <a:p/>
        </p:txBody>
      </p:sp>
      <p:sp>
        <p:nvSpPr>
          <p:cNvPr id="15" name="Google Shape;15;p13"/>
          <p:cNvSpPr txBox="1"/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9pPr>
          </a:lstStyle>
          <a:p/>
        </p:txBody>
      </p:sp>
      <p:sp>
        <p:nvSpPr>
          <p:cNvPr id="16" name="Google Shape;16;p13"/>
          <p:cNvSpPr txBox="1"/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7" name="Google Shape;17;p1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54055" y="149344"/>
            <a:ext cx="588268" cy="588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13"/>
          <p:cNvGrpSpPr/>
          <p:nvPr/>
        </p:nvGrpSpPr>
        <p:grpSpPr>
          <a:xfrm>
            <a:off x="10695894" y="6596658"/>
            <a:ext cx="357425" cy="184511"/>
            <a:chOff x="4858544" y="3598069"/>
            <a:chExt cx="1614487" cy="833438"/>
          </a:xfrm>
        </p:grpSpPr>
        <p:sp>
          <p:nvSpPr>
            <p:cNvPr id="19" name="Google Shape;19;p13"/>
            <p:cNvSpPr/>
            <p:nvPr/>
          </p:nvSpPr>
          <p:spPr>
            <a:xfrm>
              <a:off x="4858544" y="3777457"/>
              <a:ext cx="1355725" cy="654050"/>
            </a:xfrm>
            <a:custGeom>
              <a:avLst/>
              <a:gdLst/>
              <a:ahLst/>
              <a:cxnLst/>
              <a:rect l="l" t="t" r="r" b="b"/>
              <a:pathLst>
                <a:path w="257" h="124" extrusionOk="0">
                  <a:moveTo>
                    <a:pt x="89" y="59"/>
                  </a:moveTo>
                  <a:cubicBezTo>
                    <a:pt x="98" y="44"/>
                    <a:pt x="101" y="45"/>
                    <a:pt x="101" y="45"/>
                  </a:cubicBezTo>
                  <a:cubicBezTo>
                    <a:pt x="145" y="34"/>
                    <a:pt x="214" y="2"/>
                    <a:pt x="214" y="2"/>
                  </a:cubicBezTo>
                  <a:cubicBezTo>
                    <a:pt x="221" y="0"/>
                    <a:pt x="236" y="8"/>
                    <a:pt x="247" y="29"/>
                  </a:cubicBezTo>
                  <a:cubicBezTo>
                    <a:pt x="257" y="50"/>
                    <a:pt x="247" y="60"/>
                    <a:pt x="247" y="60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5" y="121"/>
                    <a:pt x="139" y="119"/>
                    <a:pt x="139" y="119"/>
                  </a:cubicBezTo>
                  <a:cubicBezTo>
                    <a:pt x="108" y="105"/>
                    <a:pt x="49" y="118"/>
                    <a:pt x="45" y="110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41" y="71"/>
                    <a:pt x="145" y="71"/>
                    <a:pt x="149" y="69"/>
                  </a:cubicBezTo>
                  <a:cubicBezTo>
                    <a:pt x="155" y="67"/>
                    <a:pt x="158" y="61"/>
                    <a:pt x="156" y="57"/>
                  </a:cubicBezTo>
                  <a:cubicBezTo>
                    <a:pt x="154" y="53"/>
                    <a:pt x="148" y="52"/>
                    <a:pt x="142" y="55"/>
                  </a:cubicBezTo>
                  <a:cubicBezTo>
                    <a:pt x="138" y="56"/>
                    <a:pt x="135" y="60"/>
                    <a:pt x="135" y="64"/>
                  </a:cubicBezTo>
                  <a:cubicBezTo>
                    <a:pt x="0" y="124"/>
                    <a:pt x="41" y="122"/>
                    <a:pt x="89" y="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ckwell" panose="02060603020205020403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endParaRPr>
            </a:p>
          </p:txBody>
        </p:sp>
        <p:sp>
          <p:nvSpPr>
            <p:cNvPr id="20" name="Google Shape;20;p13"/>
            <p:cNvSpPr/>
            <p:nvPr/>
          </p:nvSpPr>
          <p:spPr>
            <a:xfrm>
              <a:off x="5977731" y="3598069"/>
              <a:ext cx="495300" cy="558800"/>
            </a:xfrm>
            <a:custGeom>
              <a:avLst/>
              <a:gdLst/>
              <a:ahLst/>
              <a:cxnLst/>
              <a:rect l="l" t="t" r="r" b="b"/>
              <a:pathLst>
                <a:path w="94" h="106" extrusionOk="0">
                  <a:moveTo>
                    <a:pt x="36" y="58"/>
                  </a:moveTo>
                  <a:cubicBezTo>
                    <a:pt x="19" y="26"/>
                    <a:pt x="2" y="34"/>
                    <a:pt x="2" y="34"/>
                  </a:cubicBezTo>
                  <a:cubicBezTo>
                    <a:pt x="0" y="19"/>
                    <a:pt x="14" y="15"/>
                    <a:pt x="14" y="15"/>
                  </a:cubicBezTo>
                  <a:cubicBezTo>
                    <a:pt x="14" y="15"/>
                    <a:pt x="15" y="9"/>
                    <a:pt x="21" y="8"/>
                  </a:cubicBezTo>
                  <a:cubicBezTo>
                    <a:pt x="26" y="8"/>
                    <a:pt x="40" y="4"/>
                    <a:pt x="54" y="0"/>
                  </a:cubicBezTo>
                  <a:cubicBezTo>
                    <a:pt x="70" y="12"/>
                    <a:pt x="81" y="27"/>
                    <a:pt x="88" y="45"/>
                  </a:cubicBezTo>
                  <a:cubicBezTo>
                    <a:pt x="92" y="57"/>
                    <a:pt x="94" y="71"/>
                    <a:pt x="92" y="84"/>
                  </a:cubicBezTo>
                  <a:cubicBezTo>
                    <a:pt x="84" y="90"/>
                    <a:pt x="71" y="99"/>
                    <a:pt x="69" y="101"/>
                  </a:cubicBezTo>
                  <a:cubicBezTo>
                    <a:pt x="66" y="103"/>
                    <a:pt x="60" y="104"/>
                    <a:pt x="57" y="103"/>
                  </a:cubicBezTo>
                  <a:cubicBezTo>
                    <a:pt x="54" y="101"/>
                    <a:pt x="51" y="102"/>
                    <a:pt x="51" y="102"/>
                  </a:cubicBezTo>
                  <a:cubicBezTo>
                    <a:pt x="42" y="106"/>
                    <a:pt x="32" y="98"/>
                    <a:pt x="32" y="98"/>
                  </a:cubicBezTo>
                  <a:cubicBezTo>
                    <a:pt x="32" y="98"/>
                    <a:pt x="53" y="91"/>
                    <a:pt x="36" y="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ckwell" panose="02060603020205020403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Rockwell" panose="02060603020205020403"/>
                <a:ea typeface="Rockwell" panose="02060603020205020403"/>
                <a:cs typeface="Rockwell" panose="02060603020205020403"/>
                <a:sym typeface="Rockwell" panose="02060603020205020403"/>
              </a:endParaRPr>
            </a:p>
          </p:txBody>
        </p:sp>
      </p:grpSp>
      <p:pic>
        <p:nvPicPr>
          <p:cNvPr id="21" name="Google Shape;21;p13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388256" y="-164569"/>
            <a:ext cx="1876166" cy="131363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tags" Target="../tags/tag2.xml"/><Relationship Id="rId2" Type="http://schemas.openxmlformats.org/officeDocument/2006/relationships/image" Target="../media/image12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tags" Target="../tags/tag4.xml"/><Relationship Id="rId2" Type="http://schemas.openxmlformats.org/officeDocument/2006/relationships/image" Target="../media/image14.png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tags" Target="../tags/tag6.xml"/><Relationship Id="rId2" Type="http://schemas.openxmlformats.org/officeDocument/2006/relationships/image" Target="../media/image16.png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/>
        </p:nvSpPr>
        <p:spPr>
          <a:xfrm>
            <a:off x="1727132" y="177421"/>
            <a:ext cx="893484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TRƯỜNG ĐẠI HỌC CÔNG NGHIỆP HÀ NỘI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29;p27"/>
          <p:cNvSpPr txBox="1"/>
          <p:nvPr/>
        </p:nvSpPr>
        <p:spPr>
          <a:xfrm>
            <a:off x="1456912" y="1042642"/>
            <a:ext cx="8934844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KHOA CÔNG NGHỆ THÔNG TIN</a:t>
            </a:r>
            <a:endParaRPr lang="en-US" sz="2000" b="1" i="0" u="none" strike="noStrike" cap="none">
              <a:solidFill>
                <a:schemeClr val="bg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0" name="Google Shape;30;p27"/>
          <p:cNvSpPr txBox="1"/>
          <p:nvPr/>
        </p:nvSpPr>
        <p:spPr>
          <a:xfrm>
            <a:off x="576635" y="1556934"/>
            <a:ext cx="10695397" cy="101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BẢO VỆ ĐỒ ÁN TỐT NGHIỆP</a:t>
            </a:r>
            <a:br>
              <a:rPr lang="en-US" sz="2000" b="1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r>
              <a:rPr lang="en-US" sz="2000" b="1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NGÀNH</a:t>
            </a:r>
            <a:r>
              <a:rPr lang="vi-VN" altLang="en-US" sz="2000" b="1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KỸ THUẬT PHẦN </a:t>
            </a:r>
            <a:r>
              <a:rPr lang="vi-VN" altLang="en-US" sz="2000" b="1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MỀM</a:t>
            </a:r>
            <a:endParaRPr lang="vi-VN" altLang="en-US" sz="2000" b="1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vi-VN" altLang="en-US" sz="2000" b="1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------------------</a:t>
            </a:r>
            <a:endParaRPr lang="vi-VN" altLang="en-US" sz="2000" b="1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1" name="Google Shape;31;p27"/>
          <p:cNvSpPr txBox="1"/>
          <p:nvPr/>
        </p:nvSpPr>
        <p:spPr>
          <a:xfrm>
            <a:off x="3791766" y="4437547"/>
            <a:ext cx="6144900" cy="1567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vi-VN" altLang="en-US" sz="2400" b="1" u="none" strike="noStrike" cap="none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GVHD: TS. NGUYỄN MẠNH CƯỜNG</a:t>
            </a:r>
            <a:endParaRPr lang="vi-VN" altLang="en-US" sz="2400" b="1" u="none" strike="noStrike" cap="none">
              <a:solidFill>
                <a:schemeClr val="bg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vi-VN" altLang="en-US" sz="2400" b="1" u="none" strike="noStrike" cap="none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Lớp: KTPM 04 - K15</a:t>
            </a:r>
            <a:endParaRPr lang="vi-VN" altLang="en-US" sz="2400" b="1" u="none" strike="noStrike" cap="none">
              <a:solidFill>
                <a:schemeClr val="bg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2400" b="1" u="none" strike="noStrike" cap="none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Sinh viên: </a:t>
            </a:r>
            <a:r>
              <a:rPr lang="vi-VN" altLang="en-US" sz="2400" b="1" u="none" strike="noStrike" cap="none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PHẠM THỊ THẮM</a:t>
            </a:r>
            <a:endParaRPr sz="2400" b="1" u="none" strike="noStrike" cap="none">
              <a:solidFill>
                <a:schemeClr val="bg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2400" b="1" u="none" strike="noStrike" cap="none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Mã số sinh viên: 202060</a:t>
            </a:r>
            <a:r>
              <a:rPr lang="vi-VN" altLang="en-US" sz="2400" b="1" u="none" strike="noStrike" cap="none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5934</a:t>
            </a:r>
            <a:endParaRPr lang="vi-VN" altLang="en-US" sz="2400" b="1" u="none" strike="noStrike" cap="none">
              <a:solidFill>
                <a:schemeClr val="bg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2" name="Google Shape;32;p27"/>
          <p:cNvSpPr txBox="1"/>
          <p:nvPr/>
        </p:nvSpPr>
        <p:spPr>
          <a:xfrm>
            <a:off x="1703928" y="2637195"/>
            <a:ext cx="8423100" cy="138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US" sz="2800" b="1" i="1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XÂY DỰNG</a:t>
            </a:r>
            <a:r>
              <a:rPr lang="en-US" sz="2800" b="1" i="1" u="none" strike="noStrike" cap="none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2800" b="1" i="1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WEBSITE</a:t>
            </a:r>
            <a:r>
              <a:rPr lang="en-US" sz="2800" b="1" i="1" u="none" strike="noStrike" cap="none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vi-VN" sz="2800" b="1" i="1" u="none" strike="noStrike" cap="none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ĐẶT </a:t>
            </a:r>
            <a:r>
              <a:rPr lang="en-US" sz="2800" b="1" i="1" u="none" strike="noStrike" cap="none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VÉ XEM PHIM TRỰC TUYẾN CHO RẠP </a:t>
            </a:r>
            <a:r>
              <a:rPr lang="vi-VN" altLang="en-US" sz="2800" b="1" i="1" u="none" strike="noStrike" cap="none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KDPRO</a:t>
            </a:r>
            <a:r>
              <a:rPr lang="en-US" sz="2800" b="1" i="1" u="none" strike="noStrike" cap="none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FILM</a:t>
            </a:r>
            <a:r>
              <a:rPr lang="vi-VN" altLang="en-US" sz="2800" b="1" i="1" u="none" strike="noStrike" cap="none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BẰNG GOLANG VÀ JAVASCRIPT</a:t>
            </a:r>
            <a:endParaRPr lang="vi-VN" altLang="en-US" sz="2800" b="1" i="1" u="none" strike="noStrike" cap="none">
              <a:solidFill>
                <a:srgbClr val="FFFF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3" name="Google Shape;33;p27"/>
          <p:cNvSpPr txBox="1"/>
          <p:nvPr>
            <p:ph type="sldNum" idx="12"/>
          </p:nvPr>
        </p:nvSpPr>
        <p:spPr>
          <a:xfrm>
            <a:off x="11329557" y="637754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r>
              <a:rPr lang="en-US"/>
              <a:t>/17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4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4. Kết quả đạt được</a:t>
            </a:r>
            <a:endParaRPr sz="3600" b="1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5" name="Google Shape;105;p44"/>
          <p:cNvSpPr txBox="1"/>
          <p:nvPr/>
        </p:nvSpPr>
        <p:spPr>
          <a:xfrm>
            <a:off x="335280" y="1557020"/>
            <a:ext cx="4956175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Giao diện trang </a:t>
            </a:r>
            <a:r>
              <a:rPr lang="vi-VN" altLang="en-US" sz="32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chủ</a:t>
            </a:r>
            <a:endParaRPr lang="vi-VN" altLang="en-US" sz="32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6" name="Google Shape;106;p44"/>
          <p:cNvSpPr txBox="1"/>
          <p:nvPr>
            <p:ph type="sldNum" idx="12"/>
          </p:nvPr>
        </p:nvSpPr>
        <p:spPr>
          <a:xfrm>
            <a:off x="11329557" y="637754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r>
              <a:rPr lang="en-US"/>
              <a:t>/16</a:t>
            </a:r>
            <a:endParaRPr lang="en-US"/>
          </a:p>
        </p:txBody>
      </p:sp>
      <p:pic>
        <p:nvPicPr>
          <p:cNvPr id="14" name="Picture 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5280" y="2132965"/>
            <a:ext cx="5049520" cy="27787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5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79783" y="2123123"/>
            <a:ext cx="5791835" cy="278828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Box 2"/>
          <p:cNvSpPr txBox="1"/>
          <p:nvPr/>
        </p:nvSpPr>
        <p:spPr>
          <a:xfrm>
            <a:off x="6024245" y="154940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3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Giao diện đăng nhập</a:t>
            </a:r>
            <a:endParaRPr lang="vi-VN" altLang="en-US" sz="3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4. Kết quả đạt được</a:t>
            </a:r>
            <a:endParaRPr sz="3600" b="1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3" name="Google Shape;113;p5"/>
          <p:cNvSpPr txBox="1"/>
          <p:nvPr/>
        </p:nvSpPr>
        <p:spPr>
          <a:xfrm>
            <a:off x="479425" y="1772920"/>
            <a:ext cx="4785360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Giao diện Đăng ký</a:t>
            </a:r>
            <a:endParaRPr sz="32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4" name="Google Shape;114;p5"/>
          <p:cNvSpPr txBox="1"/>
          <p:nvPr>
            <p:ph type="sldNum" idx="12"/>
          </p:nvPr>
        </p:nvSpPr>
        <p:spPr>
          <a:xfrm>
            <a:off x="11329557" y="637754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r>
              <a:rPr lang="en-US"/>
              <a:t>/16</a:t>
            </a:r>
            <a:endParaRPr lang="en-US"/>
          </a:p>
        </p:txBody>
      </p:sp>
      <p:pic>
        <p:nvPicPr>
          <p:cNvPr id="59" name="Picture 5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8625" y="2421255"/>
            <a:ext cx="5370830" cy="29102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02" name="Picture 202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355" y="2421255"/>
            <a:ext cx="5220335" cy="29102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 Box 4"/>
          <p:cNvSpPr txBox="1"/>
          <p:nvPr/>
        </p:nvSpPr>
        <p:spPr>
          <a:xfrm>
            <a:off x="6456045" y="1772920"/>
            <a:ext cx="49504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3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Giao diện Chi tiết vé</a:t>
            </a:r>
            <a:endParaRPr lang="vi-VN" altLang="en-US" sz="3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6"/>
          <p:cNvSpPr txBox="1"/>
          <p:nvPr/>
        </p:nvSpPr>
        <p:spPr>
          <a:xfrm>
            <a:off x="993530" y="167124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4. Kết quả đạt được</a:t>
            </a:r>
            <a:endParaRPr sz="3600" b="1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21" name="Google Shape;121;p46"/>
          <p:cNvSpPr txBox="1"/>
          <p:nvPr/>
        </p:nvSpPr>
        <p:spPr>
          <a:xfrm>
            <a:off x="263784" y="1701119"/>
            <a:ext cx="5225986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vi-VN" sz="3200" b="0" i="0" u="none" strike="noStrike" cap="none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Giao diện Chọn vị trí ghế ngồi</a:t>
            </a:r>
            <a:endParaRPr lang="vi-VN" sz="3200" b="0" i="0" u="none" strike="noStrike" cap="none">
              <a:solidFill>
                <a:schemeClr val="bg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22" name="Google Shape;122;p46"/>
          <p:cNvSpPr txBox="1"/>
          <p:nvPr>
            <p:ph type="sldNum" idx="12"/>
          </p:nvPr>
        </p:nvSpPr>
        <p:spPr>
          <a:xfrm>
            <a:off x="11329557" y="637754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r>
              <a:rPr lang="en-US"/>
              <a:t>/16</a:t>
            </a:r>
            <a:endParaRPr lang="en-US"/>
          </a:p>
        </p:txBody>
      </p:sp>
      <p:pic>
        <p:nvPicPr>
          <p:cNvPr id="192" name="Picture 19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135" y="2414905"/>
            <a:ext cx="5440680" cy="29317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5" name="Picture 55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67755" y="2414905"/>
            <a:ext cx="5337175" cy="2926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 Box 2"/>
          <p:cNvSpPr txBox="1"/>
          <p:nvPr/>
        </p:nvSpPr>
        <p:spPr>
          <a:xfrm>
            <a:off x="6096000" y="1701165"/>
            <a:ext cx="68103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3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Giao diện Thanh toán bằng QrCode</a:t>
            </a:r>
            <a:endParaRPr lang="vi-VN" altLang="en-US" sz="3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r>
              <a:rPr lang="en-US"/>
              <a:t>/17</a:t>
            </a:r>
            <a:endParaRPr sz="1000">
              <a:latin typeface="Rockwell" panose="02060603020205020403"/>
              <a:ea typeface="Rockwell" panose="02060603020205020403"/>
              <a:cs typeface="Rockwell" panose="02060603020205020403"/>
              <a:sym typeface="Rockwell" panose="02060603020205020403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11225" y="188595"/>
            <a:ext cx="6531610" cy="476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lvl="1"/>
            <a:r>
              <a:rPr lang="en-US" sz="36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4. Kết quả đạt được</a:t>
            </a:r>
            <a:endParaRPr sz="3600" b="1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endParaRPr lang="en-US" sz="3600"/>
          </a:p>
        </p:txBody>
      </p:sp>
      <p:sp>
        <p:nvSpPr>
          <p:cNvPr id="4" name="Text Box 3"/>
          <p:cNvSpPr txBox="1"/>
          <p:nvPr/>
        </p:nvSpPr>
        <p:spPr>
          <a:xfrm>
            <a:off x="1199515" y="1844675"/>
            <a:ext cx="5848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3200" b="1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Một số kết quả chưa đạt được:</a:t>
            </a:r>
            <a:endParaRPr lang="vi-VN" altLang="en-US" sz="3200" b="1"/>
          </a:p>
        </p:txBody>
      </p:sp>
      <p:sp>
        <p:nvSpPr>
          <p:cNvPr id="5" name="Text Box 4"/>
          <p:cNvSpPr txBox="1"/>
          <p:nvPr/>
        </p:nvSpPr>
        <p:spPr>
          <a:xfrm>
            <a:off x="1144270" y="2388870"/>
            <a:ext cx="9324340" cy="2532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indent="0">
              <a:lnSpc>
                <a:spcPct val="150000"/>
              </a:lnSpc>
              <a:buClr>
                <a:srgbClr val="FFFFFF"/>
              </a:buClr>
              <a:buFont typeface="Wingdings" panose="05000000000000000000" charset="0"/>
              <a:buNone/>
            </a:pPr>
            <a:r>
              <a:rPr lang="vi-V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Bên cạnh đó, hệ thống vẫn còn nhiều thiếu xót như: </a:t>
            </a:r>
            <a:endParaRPr lang="vi-V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150000"/>
              </a:lnSpc>
              <a:buClr>
                <a:srgbClr val="FFFFFF"/>
              </a:buClr>
              <a:buFont typeface="Wingdings" panose="05000000000000000000" charset="0"/>
              <a:buChar char="Ø"/>
            </a:pPr>
            <a:r>
              <a:rPr lang="vi-V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Website nhỏ, chỉ mang tính mô phỏng.</a:t>
            </a:r>
            <a:endParaRPr lang="vi-V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150000"/>
              </a:lnSpc>
              <a:buClr>
                <a:srgbClr val="FFFFFF"/>
              </a:buClr>
              <a:buFont typeface="Wingdings" panose="05000000000000000000" charset="0"/>
              <a:buChar char="Ø"/>
            </a:pPr>
            <a:r>
              <a:rPr lang="vi-V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Chức năng phân quyền chưa được tối ưu như: chức năng quản lý nhân viên, bảo trì </a:t>
            </a:r>
            <a:r>
              <a:rPr lang="vi-V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Blog,...</a:t>
            </a:r>
            <a:endParaRPr lang="vi-V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4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5. Hướng phát triển</a:t>
            </a:r>
            <a:endParaRPr sz="3600" b="1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9" name="Google Shape;179;p54"/>
          <p:cNvSpPr txBox="1"/>
          <p:nvPr/>
        </p:nvSpPr>
        <p:spPr>
          <a:xfrm>
            <a:off x="864690" y="1630650"/>
            <a:ext cx="9665400" cy="4706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charset="0"/>
              <a:buChar char="ü"/>
            </a:pPr>
            <a:r>
              <a:rPr lang="en-US" sz="3200" b="0" i="0" u="none" strike="noStrike" cap="none">
                <a:solidFill>
                  <a:schemeClr val="lt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Xây dựng website quy mô lớn với nhiều tiện ích hơn :</a:t>
            </a:r>
            <a:r>
              <a:rPr lang="vi-VN" altLang="en-US" sz="3200" b="0" i="0" u="none" strike="noStrike" cap="none">
                <a:solidFill>
                  <a:schemeClr val="lt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 chức năng đánh giá phim từ người dùng,</a:t>
            </a:r>
            <a:r>
              <a:rPr lang="en-US" sz="3200" b="0" i="0" u="none" strike="noStrike" cap="none">
                <a:solidFill>
                  <a:schemeClr val="lt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 xây dựng bot chat hỏi đáp gợi </a:t>
            </a:r>
            <a:r>
              <a:rPr lang="vi-VN" altLang="en-US" sz="3200" b="0" i="0" u="none" strike="noStrike" cap="none">
                <a:solidFill>
                  <a:schemeClr val="lt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ý</a:t>
            </a:r>
            <a:r>
              <a:rPr lang="en-US" sz="3200" b="0" i="0" u="none" strike="noStrike" cap="none">
                <a:solidFill>
                  <a:schemeClr val="lt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 với người dùng, …</a:t>
            </a:r>
            <a:endParaRPr sz="3200" b="0" i="0" u="none" strike="noStrike" cap="none">
              <a:solidFill>
                <a:schemeClr val="lt1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charset="0"/>
              <a:buChar char="ü"/>
            </a:pPr>
            <a:r>
              <a:rPr lang="en-US" sz="3200" b="0" i="0" u="none" strike="noStrike" cap="none">
                <a:solidFill>
                  <a:schemeClr val="lt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Hoàn thiện, cải </a:t>
            </a:r>
            <a:r>
              <a:rPr lang="vi-VN" altLang="en-US" sz="3200" b="0" i="0" u="none" strike="noStrike" cap="none">
                <a:solidFill>
                  <a:schemeClr val="lt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tiến</a:t>
            </a:r>
            <a:r>
              <a:rPr lang="en-US" sz="3200" b="0" i="0" u="none" strike="noStrike" cap="none">
                <a:solidFill>
                  <a:schemeClr val="lt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 tính năng bảo mật</a:t>
            </a:r>
            <a:r>
              <a:rPr lang="vi-VN" altLang="en-US" sz="3200" b="0" i="0" u="none" strike="noStrike" cap="none">
                <a:solidFill>
                  <a:schemeClr val="lt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.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charset="0"/>
              <a:ea typeface="Arial" panose="020B0604020202020204"/>
              <a:cs typeface="Times New Roman" panose="02020603050405020304" charset="0"/>
              <a:sym typeface="Arial" panose="020B0604020202020204"/>
            </a:endParaRPr>
          </a:p>
          <a:p>
            <a:pPr marL="342900" marR="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0" name="Google Shape;180;p54"/>
          <p:cNvSpPr txBox="1"/>
          <p:nvPr>
            <p:ph type="sldNum" idx="12"/>
          </p:nvPr>
        </p:nvSpPr>
        <p:spPr>
          <a:xfrm>
            <a:off x="11329557" y="637754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r>
              <a:rPr lang="en-US"/>
              <a:t>/16</a:t>
            </a:r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r>
              <a:rPr lang="en-US"/>
              <a:t>/17</a:t>
            </a:r>
            <a:endParaRPr sz="1000">
              <a:latin typeface="Rockwell" panose="02060603020205020403"/>
              <a:ea typeface="Rockwell" panose="02060603020205020403"/>
              <a:cs typeface="Rockwell" panose="02060603020205020403"/>
              <a:sym typeface="Rockwell" panose="02060603020205020403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847850" y="1917065"/>
            <a:ext cx="8494395" cy="3082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vi-VN" altLang="en-US" sz="7200">
                <a:ln>
                  <a:solidFill>
                    <a:srgbClr val="224667"/>
                  </a:solidFill>
                </a:ln>
                <a:solidFill>
                  <a:srgbClr val="FFFF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cript MT Bold" panose="03040602040607080904" charset="0"/>
                <a:cs typeface="Script MT Bold" panose="03040602040607080904" charset="0"/>
              </a:rPr>
              <a:t>Cảm ơn thầy, cô và các bạn đã lắng nghe!</a:t>
            </a:r>
            <a:endParaRPr lang="vi-VN" altLang="en-US" sz="7200">
              <a:ln>
                <a:solidFill>
                  <a:srgbClr val="224667"/>
                </a:solidFill>
              </a:ln>
              <a:solidFill>
                <a:srgbClr val="FFFF00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cript MT Bold" panose="03040602040607080904" charset="0"/>
              <a:cs typeface="Script MT Bold" panose="030406020406070809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Nội dung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" name="Google Shape;39;p1"/>
          <p:cNvSpPr txBox="1"/>
          <p:nvPr/>
        </p:nvSpPr>
        <p:spPr>
          <a:xfrm>
            <a:off x="857930" y="612864"/>
            <a:ext cx="9104812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1. Vấn đề, mục tiêu, ý nghĩa của đồ án</a:t>
            </a:r>
            <a:endParaRPr sz="36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2. Ngôn ngữ lập trình và công cụ sử dụng</a:t>
            </a:r>
            <a:endParaRPr sz="36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3. Thiết kế hệ thống</a:t>
            </a:r>
            <a:endParaRPr sz="36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4. Kết quả đạt được</a:t>
            </a:r>
            <a:endParaRPr sz="36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5. Hướng phát triển</a:t>
            </a:r>
            <a:endParaRPr sz="36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0" name="Google Shape;40;p1"/>
          <p:cNvSpPr txBox="1"/>
          <p:nvPr>
            <p:ph type="sldNum" idx="12"/>
          </p:nvPr>
        </p:nvSpPr>
        <p:spPr>
          <a:xfrm>
            <a:off x="11329557" y="637754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r>
              <a:rPr lang="en-US"/>
              <a:t>/17</a:t>
            </a:r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2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 Vấn đề, mục tiêu, ý nghĩa của đồ án</a:t>
            </a:r>
            <a:endParaRPr sz="3600" b="1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6" name="Google Shape;46;p52"/>
          <p:cNvSpPr txBox="1"/>
          <p:nvPr/>
        </p:nvSpPr>
        <p:spPr>
          <a:xfrm>
            <a:off x="1576705" y="1854200"/>
            <a:ext cx="8811895" cy="396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charset="0"/>
              <a:buChar char="Ø"/>
            </a:pPr>
            <a:r>
              <a:rPr lang="vi-VN" altLang="en-US" sz="28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Trong cuộc sống hiện đại hóa, cung cấp một phương tiện đặt vé xem </a:t>
            </a:r>
            <a:r>
              <a:rPr lang="vi-VN" altLang="en-US" sz="28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phim trực tuyến không </a:t>
            </a:r>
            <a:r>
              <a:rPr lang="vi-VN" altLang="en-US" sz="28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chỉ tiết kiệm thời gian và công sức cho người dùng mà còn tạo ra một cơ hội mới cho ngành công </a:t>
            </a:r>
            <a:r>
              <a:rPr lang="vi-VN" altLang="en-US" sz="28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nghệ.</a:t>
            </a:r>
            <a:endParaRPr lang="vi-VN" altLang="en-US" sz="28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charset="0"/>
              <a:buNone/>
            </a:pPr>
            <a:r>
              <a:rPr lang="vi-VN" altLang="en-US" sz="28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=&gt; Tạo nền tảng kết nối giữa người dùng và rạp chiếu phim một cách thuận tiện và linh hoạt </a:t>
            </a:r>
            <a:r>
              <a:rPr lang="vi-VN" altLang="en-US" sz="28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nhất.</a:t>
            </a:r>
            <a:endParaRPr lang="vi-VN" altLang="en-US" sz="28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7" name="Google Shape;47;p52"/>
          <p:cNvSpPr txBox="1"/>
          <p:nvPr/>
        </p:nvSpPr>
        <p:spPr>
          <a:xfrm>
            <a:off x="410535" y="1097951"/>
            <a:ext cx="11386039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3600" b="1" i="1" u="none" strike="noStrike" cap="none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1.1 Đặt vấn đề</a:t>
            </a:r>
            <a:endParaRPr lang="en-US" sz="3600" b="1" i="1" u="none" strike="noStrike" cap="none">
              <a:solidFill>
                <a:srgbClr val="FFFF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8" name="Google Shape;48;p52"/>
          <p:cNvSpPr txBox="1"/>
          <p:nvPr>
            <p:ph type="sldNum" idx="12"/>
          </p:nvPr>
        </p:nvSpPr>
        <p:spPr>
          <a:xfrm>
            <a:off x="11329557" y="637754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r>
              <a:rPr lang="en-US"/>
              <a:t>/17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3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 Vấn đề, mục tiêu, ý nghĩa của đồ án</a:t>
            </a:r>
            <a:endParaRPr sz="3600" b="1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4" name="Google Shape;54;p53"/>
          <p:cNvSpPr txBox="1"/>
          <p:nvPr/>
        </p:nvSpPr>
        <p:spPr>
          <a:xfrm>
            <a:off x="1626781" y="1918539"/>
            <a:ext cx="8527200" cy="4331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400"/>
              <a:buFont typeface="Arial" panose="020B0604020202020204"/>
              <a:buChar char="-"/>
            </a:pPr>
            <a:r>
              <a:rPr lang="en-US" sz="28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Giúp quá trình đặt mua vé dễ dàng hơn tăng trải nghiệm người dùng và quản lý doanh thu.</a:t>
            </a:r>
            <a:endParaRPr sz="28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just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400"/>
              <a:buFont typeface="Arial" panose="020B0604020202020204"/>
              <a:buChar char="-"/>
            </a:pPr>
            <a:r>
              <a:rPr lang="en-US" sz="28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Hiểu biết về những kiến thức cần thiết để xây dựng trang web, thiết kế cơ sở dữ liệu, phân tích thiết kế hệ thống.</a:t>
            </a:r>
            <a:endParaRPr sz="28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just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400"/>
              <a:buFont typeface="Arial" panose="020B0604020202020204"/>
              <a:buChar char="-"/>
            </a:pPr>
            <a:r>
              <a:rPr lang="en-US" sz="28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Đặt nền móng cho việc mở rộng quy mô và phát triển thêm các tính năng cho hệ thống sau này</a:t>
            </a:r>
            <a:r>
              <a:rPr lang="vi-VN" altLang="en-US" sz="28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</a:t>
            </a:r>
            <a:endParaRPr sz="28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just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2400"/>
              <a:buFont typeface="Arial" panose="020B0604020202020204"/>
              <a:buChar char="-"/>
            </a:pPr>
            <a:endParaRPr sz="2800" b="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" name="Google Shape;55;p53"/>
          <p:cNvSpPr txBox="1"/>
          <p:nvPr/>
        </p:nvSpPr>
        <p:spPr>
          <a:xfrm>
            <a:off x="410535" y="1097951"/>
            <a:ext cx="11386039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3600" b="1" i="1" u="none" strike="noStrike" cap="none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1.2 Mục tiêu, ý nghĩa</a:t>
            </a:r>
            <a:endParaRPr lang="en-US" sz="3600" b="1" i="1" u="none" strike="noStrike" cap="none">
              <a:solidFill>
                <a:srgbClr val="FFFF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6" name="Google Shape;56;p53"/>
          <p:cNvSpPr txBox="1"/>
          <p:nvPr>
            <p:ph type="sldNum" idx="12"/>
          </p:nvPr>
        </p:nvSpPr>
        <p:spPr>
          <a:xfrm>
            <a:off x="11329557" y="637754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r>
              <a:rPr lang="en-US"/>
              <a:t>/16</a:t>
            </a:r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2. Ngôn ngữ lập trình và công cụ sử dụng</a:t>
            </a:r>
            <a:endParaRPr sz="3600" b="1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2" name="Google Shape;62;p3"/>
          <p:cNvSpPr txBox="1"/>
          <p:nvPr/>
        </p:nvSpPr>
        <p:spPr>
          <a:xfrm>
            <a:off x="410535" y="1097951"/>
            <a:ext cx="11386039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3600" b="1" i="1" u="none" strike="noStrike" cap="none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2.1 Ngôn ngữ lập trình </a:t>
            </a:r>
            <a:r>
              <a:rPr lang="en-US" sz="3600" b="1" i="1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và hệ quản trị CSDL</a:t>
            </a:r>
            <a:endParaRPr lang="en-US" sz="3600" b="1" i="1" u="none" strike="noStrike" cap="none">
              <a:solidFill>
                <a:srgbClr val="FFFF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3" name="Google Shape;63;p3"/>
          <p:cNvSpPr txBox="1"/>
          <p:nvPr>
            <p:ph type="sldNum" idx="12"/>
          </p:nvPr>
        </p:nvSpPr>
        <p:spPr>
          <a:xfrm>
            <a:off x="11329557" y="637754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r>
              <a:rPr lang="en-US"/>
              <a:t>/16</a:t>
            </a:r>
            <a:endParaRPr lang="en-US"/>
          </a:p>
        </p:txBody>
      </p:sp>
      <p:pic>
        <p:nvPicPr>
          <p:cNvPr id="64" name="Google Shape;64;p3"/>
          <p:cNvPicPr preferRelativeResize="0"/>
          <p:nvPr/>
        </p:nvPicPr>
        <p:blipFill rotWithShape="1">
          <a:blip r:embed="rId1"/>
          <a:srcRect t="2253" b="2253"/>
          <a:stretch>
            <a:fillRect/>
          </a:stretch>
        </p:blipFill>
        <p:spPr>
          <a:xfrm>
            <a:off x="2207895" y="4293235"/>
            <a:ext cx="2778125" cy="196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/>
          <p:cNvPicPr preferRelativeResize="0"/>
          <p:nvPr/>
        </p:nvPicPr>
        <p:blipFill rotWithShape="1">
          <a:blip r:embed="rId2"/>
          <a:srcRect t="15988" b="15996"/>
          <a:stretch>
            <a:fillRect/>
          </a:stretch>
        </p:blipFill>
        <p:spPr>
          <a:xfrm>
            <a:off x="6456045" y="2064385"/>
            <a:ext cx="2778125" cy="197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3"/>
          <p:cNvPicPr preferRelativeResize="0"/>
          <p:nvPr/>
        </p:nvPicPr>
        <p:blipFill rotWithShape="1">
          <a:blip r:embed="rId3"/>
          <a:srcRect l="18205" r="18204"/>
          <a:stretch>
            <a:fillRect/>
          </a:stretch>
        </p:blipFill>
        <p:spPr>
          <a:xfrm>
            <a:off x="2207668" y="2061315"/>
            <a:ext cx="2778075" cy="19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456045" y="4365625"/>
            <a:ext cx="2778125" cy="188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2. Ngôn ngữ lập trình và công cụ sử dụng</a:t>
            </a:r>
            <a:endParaRPr sz="3600" b="1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73" name="Google Shape;73;p4"/>
          <p:cNvSpPr txBox="1"/>
          <p:nvPr/>
        </p:nvSpPr>
        <p:spPr>
          <a:xfrm>
            <a:off x="410535" y="1097951"/>
            <a:ext cx="11386039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3600" b="1" i="1" u="none" strike="noStrike" cap="none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2.2 Công cụ sử dụng</a:t>
            </a:r>
            <a:endParaRPr lang="en-US" sz="3600" b="1" i="1" u="none" strike="noStrike" cap="none">
              <a:solidFill>
                <a:srgbClr val="FFFF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74" name="Google Shape;74;p4"/>
          <p:cNvSpPr txBox="1"/>
          <p:nvPr>
            <p:ph type="sldNum" idx="12"/>
          </p:nvPr>
        </p:nvSpPr>
        <p:spPr>
          <a:xfrm>
            <a:off x="11329557" y="637754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r>
              <a:rPr lang="en-US"/>
              <a:t>/16</a:t>
            </a:r>
            <a:endParaRPr lang="en-US"/>
          </a:p>
        </p:txBody>
      </p:sp>
      <p:sp>
        <p:nvSpPr>
          <p:cNvPr id="75" name="Google Shape;75;p4"/>
          <p:cNvSpPr txBox="1"/>
          <p:nvPr/>
        </p:nvSpPr>
        <p:spPr>
          <a:xfrm>
            <a:off x="2423795" y="1628775"/>
            <a:ext cx="7962265" cy="461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Visual Studio Code: Code Js</a:t>
            </a:r>
            <a:endParaRPr sz="2800" b="0" i="0" u="none" strike="noStrike" cap="none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Golan</a:t>
            </a:r>
            <a:r>
              <a:rPr lang="vi-VN" altLang="en-US" sz="2800" b="0" i="0" u="none" strike="noStrike" cap="none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Code Golang</a:t>
            </a:r>
            <a:br>
              <a:rPr lang="en-US" sz="2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2800" b="0" i="0" u="none" strike="noStrike" cap="none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Postgresql: Hệ cơ sở dữ liệu dùng để lưu trữ dữ liệu.</a:t>
            </a:r>
            <a:br>
              <a:rPr lang="en-US" sz="2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2800" b="0" i="0" u="none" strike="noStrike" cap="none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Postman: sử dụng để kiểm thử API.</a:t>
            </a:r>
            <a:br>
              <a:rPr lang="en-US" sz="2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2800" b="0" i="0" u="none" strike="noStrike" cap="none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Chrome DevTools: gỡ lỗi khi phát triển web.</a:t>
            </a:r>
            <a:br>
              <a:rPr lang="en-US" sz="2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2800" b="0" i="0" u="none" strike="noStrike" cap="none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Drawio, Case studio: Thiết kế hệ thống, cơ sở dữ liệu</a:t>
            </a:r>
            <a:br>
              <a:rPr lang="en-US" sz="2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2800" b="0" i="0" u="none" strike="noStrike" cap="none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Git, Github: Quản lý mã nguồn.</a:t>
            </a:r>
            <a:endParaRPr sz="2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3. Phân tích thiết kế hệ thống</a:t>
            </a:r>
            <a:endParaRPr sz="3600" b="1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356870" y="2708910"/>
            <a:ext cx="4730750" cy="119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3600" b="1" i="1" u="none" strike="noStrike" cap="none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3.1 Biểu đồ </a:t>
            </a:r>
            <a:r>
              <a:rPr lang="vi-VN" altLang="en-US" sz="3600" b="1" i="1" u="none" strike="noStrike" cap="none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UseC</a:t>
            </a:r>
            <a:r>
              <a:rPr lang="en-US" sz="3600" b="1" i="1" u="none" strike="noStrike" cap="none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ase tổng quát</a:t>
            </a:r>
            <a:endParaRPr lang="en-US" sz="3600" b="1" i="1" u="none" strike="noStrike" cap="none">
              <a:solidFill>
                <a:srgbClr val="FFFF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82" name="Google Shape;82;p2"/>
          <p:cNvSpPr txBox="1"/>
          <p:nvPr>
            <p:ph type="sldNum" idx="12"/>
          </p:nvPr>
        </p:nvSpPr>
        <p:spPr>
          <a:xfrm>
            <a:off x="11329557" y="637754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r>
              <a:rPr lang="en-US"/>
              <a:t>/16</a:t>
            </a:r>
            <a:endParaRPr lang="en-US"/>
          </a:p>
        </p:txBody>
      </p:sp>
      <p:pic>
        <p:nvPicPr>
          <p:cNvPr id="83" name="Google Shape;83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361940" y="1125220"/>
            <a:ext cx="5394325" cy="499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5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3. Phân tích thiết kế hệ thống</a:t>
            </a:r>
            <a:endParaRPr sz="3600" b="1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89" name="Google Shape;89;p35"/>
          <p:cNvSpPr txBox="1"/>
          <p:nvPr/>
        </p:nvSpPr>
        <p:spPr>
          <a:xfrm>
            <a:off x="551180" y="2637155"/>
            <a:ext cx="4297045" cy="119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3600" b="1" i="1" u="none" strike="noStrike" cap="none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3.</a:t>
            </a:r>
            <a:r>
              <a:rPr lang="vi-VN" altLang="en-US" sz="3600" b="1" i="1" u="none" strike="noStrike" cap="none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</a:t>
            </a:r>
            <a:r>
              <a:rPr lang="en-US" sz="3600" b="1" i="1" u="none" strike="noStrike" cap="none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Mô hình thực thể liên kết</a:t>
            </a:r>
            <a:endParaRPr lang="en-US" sz="3600" b="1" i="1" u="none" strike="noStrike" cap="none">
              <a:solidFill>
                <a:srgbClr val="FFFF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0" name="Google Shape;90;p35"/>
          <p:cNvSpPr txBox="1"/>
          <p:nvPr>
            <p:ph type="sldNum" idx="12"/>
          </p:nvPr>
        </p:nvSpPr>
        <p:spPr>
          <a:xfrm>
            <a:off x="11329557" y="637754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r>
              <a:rPr lang="en-US"/>
              <a:t>/16</a:t>
            </a:r>
            <a:endParaRPr lang="en-US"/>
          </a:p>
        </p:txBody>
      </p:sp>
      <p:pic>
        <p:nvPicPr>
          <p:cNvPr id="91" name="Google Shape;91;p3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331460" y="1125220"/>
            <a:ext cx="5376545" cy="4954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4. Kết quả đạt được</a:t>
            </a:r>
            <a:endParaRPr sz="3600" b="1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7" name="Google Shape;97;p51"/>
          <p:cNvSpPr txBox="1"/>
          <p:nvPr/>
        </p:nvSpPr>
        <p:spPr>
          <a:xfrm>
            <a:off x="406775" y="2349145"/>
            <a:ext cx="10647600" cy="2475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marR="0" lvl="1" indent="-45720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rgbClr val="FFFFFF"/>
              </a:buClr>
              <a:buSzPts val="2400"/>
              <a:buFont typeface="Wingdings" panose="05000000000000000000" charset="0"/>
              <a:buChar char="ü"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Các chức năng</a:t>
            </a:r>
            <a:r>
              <a:rPr lang="vi-VN" altLang="en-US"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của hệ thống: Đăng nhập, đăng kí, c</a:t>
            </a:r>
            <a:r>
              <a:rPr lang="en-US"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họn phim, chọn suất chiếu của phim đó, mua vé và thanh toán trực tuyến,</a:t>
            </a:r>
            <a:r>
              <a:rPr lang="vi-VN" altLang="en-US"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kiểm tra vé</a:t>
            </a:r>
            <a:r>
              <a:rPr lang="vi-VN" altLang="en-US"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en-US" sz="2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rgbClr val="FFFFFF"/>
              </a:buClr>
              <a:buSzPts val="2400"/>
              <a:buFont typeface="Wingdings" panose="05000000000000000000" charset="0"/>
              <a:buChar char="ü"/>
            </a:pPr>
            <a:r>
              <a:rPr lang="vi-VN" altLang="en-US"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Các chức năng quản trị</a:t>
            </a:r>
            <a:r>
              <a:rPr lang="en-US"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</a:t>
            </a:r>
            <a:r>
              <a:rPr lang="vi-VN" altLang="en-US"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Thống kê doanh thu, thêm phim và suất chiếu, phòng chiếu phim, thêm loại </a:t>
            </a:r>
            <a:r>
              <a:rPr lang="vi-VN" altLang="en-US"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phim.</a:t>
            </a:r>
            <a:endParaRPr lang="vi-VN" altLang="en-US" sz="2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" name="Google Shape;98;p51"/>
          <p:cNvSpPr txBox="1"/>
          <p:nvPr/>
        </p:nvSpPr>
        <p:spPr>
          <a:xfrm>
            <a:off x="407035" y="1484630"/>
            <a:ext cx="1178941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ingdings" panose="05000000000000000000" charset="0"/>
              <a:buNone/>
            </a:pPr>
            <a:r>
              <a:rPr lang="en-US" sz="3600" b="1" i="1" u="none" strike="noStrike" cap="none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Website </a:t>
            </a:r>
            <a:r>
              <a:rPr lang="vi-VN" altLang="en-US" sz="3600" b="1" i="1" u="none" strike="noStrike" cap="none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đã hoàn </a:t>
            </a:r>
            <a:r>
              <a:rPr lang="vi-VN" altLang="en-US" sz="3600" b="1" i="1" u="none" strike="noStrike" cap="none">
                <a:solidFill>
                  <a:srgbClr val="FFFF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thiện những mục và chức năng</a:t>
            </a:r>
            <a:r>
              <a:rPr lang="vi-VN" altLang="en-US" sz="3600" b="1" i="1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2400" b="1" i="1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2400" b="1" i="1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" name="Google Shape;99;p51"/>
          <p:cNvSpPr txBox="1"/>
          <p:nvPr>
            <p:ph type="sldNum" idx="12"/>
          </p:nvPr>
        </p:nvSpPr>
        <p:spPr>
          <a:xfrm>
            <a:off x="11329557" y="637754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r>
              <a:rPr lang="en-US"/>
              <a:t>/16</a:t>
            </a:r>
            <a:endParaRPr lang="en-US"/>
          </a:p>
        </p:txBody>
      </p:sp>
    </p:spTree>
  </p:cSld>
  <p:clrMapOvr>
    <a:masterClrMapping/>
  </p:clrMapOvr>
  <p:transition spd="slow">
    <p:push/>
  </p:transition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Damask">
  <a:themeElements>
    <a:clrScheme name="Custom 1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2682</Words>
  <Application>WPS Presentation</Application>
  <PresentationFormat/>
  <Paragraphs>137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SimSun</vt:lpstr>
      <vt:lpstr>Wingdings</vt:lpstr>
      <vt:lpstr>Arial</vt:lpstr>
      <vt:lpstr>Rockwell</vt:lpstr>
      <vt:lpstr>Times New Roman</vt:lpstr>
      <vt:lpstr>Calibri</vt:lpstr>
      <vt:lpstr>Wingdings</vt:lpstr>
      <vt:lpstr>Times New Roman</vt:lpstr>
      <vt:lpstr>Script MT Bold</vt:lpstr>
      <vt:lpstr>Microsoft YaHei</vt:lpstr>
      <vt:lpstr>Arial Unicode MS</vt:lpstr>
      <vt:lpstr>Blackadder ITC</vt:lpstr>
      <vt:lpstr>Brush Script MT</vt:lpstr>
      <vt:lpstr>Damask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Mai The</dc:creator>
  <cp:lastModifiedBy>root</cp:lastModifiedBy>
  <cp:revision>15</cp:revision>
  <dcterms:created xsi:type="dcterms:W3CDTF">2024-06-10T16:12:00Z</dcterms:created>
  <dcterms:modified xsi:type="dcterms:W3CDTF">2024-06-11T12:28:46Z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4AED6FCBA848400FA666EFF37F067219_13</vt:lpwstr>
  </property>
  <property fmtid="{D5CDD505-2E9C-101B-9397-08002B2CF9AE}" pid="3" name="KSOProductBuildVer">
    <vt:lpwstr>1033-12.2.0.17119</vt:lpwstr>
  </property>
</Properties>
</file>